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8" r:id="rId3"/>
    <p:sldId id="259" r:id="rId4"/>
    <p:sldId id="325" r:id="rId5"/>
    <p:sldId id="260" r:id="rId6"/>
    <p:sldId id="300" r:id="rId7"/>
    <p:sldId id="301" r:id="rId8"/>
    <p:sldId id="26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22" r:id="rId18"/>
    <p:sldId id="323" r:id="rId19"/>
    <p:sldId id="324" r:id="rId20"/>
    <p:sldId id="310" r:id="rId21"/>
    <p:sldId id="311" r:id="rId22"/>
    <p:sldId id="312" r:id="rId23"/>
    <p:sldId id="313" r:id="rId24"/>
    <p:sldId id="314" r:id="rId25"/>
    <p:sldId id="285" r:id="rId26"/>
  </p:sldIdLst>
  <p:sldSz cx="9144000" cy="6858000" type="screen4x3"/>
  <p:notesSz cx="6881813" cy="9296400"/>
  <p:custDataLst>
    <p:tags r:id="rId2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BCC00"/>
    <a:srgbClr val="9ED000"/>
    <a:srgbClr val="F4FCD8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1" autoAdjust="0"/>
    <p:restoredTop sz="94421" autoAdjust="0"/>
  </p:normalViewPr>
  <p:slideViewPr>
    <p:cSldViewPr>
      <p:cViewPr varScale="1">
        <p:scale>
          <a:sx n="70" d="100"/>
          <a:sy n="70" d="100"/>
        </p:scale>
        <p:origin x="130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78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11-May-14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11-May-14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832085"/>
            <a:ext cx="2982324" cy="46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57" tIns="0" rIns="19257" bIns="0" anchor="b"/>
          <a:lstStyle/>
          <a:p>
            <a:pPr defTabSz="924527"/>
            <a:r>
              <a:rPr lang="en-US" sz="1000" i="1" dirty="0">
                <a:solidFill>
                  <a:schemeClr val="tx1"/>
                </a:solidFill>
              </a:rPr>
              <a:t>(c) 2006 National Academy for Software Development - http://academy.devbg.org*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99489" y="8832085"/>
            <a:ext cx="2982324" cy="46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57" tIns="0" rIns="19257" bIns="0" anchor="b"/>
          <a:lstStyle/>
          <a:p>
            <a:pPr algn="r" defTabSz="924527"/>
            <a:fld id="{D3AC7A74-A83C-4B2C-9B12-9C57A3BA2667}" type="slidenum">
              <a:rPr lang="en-US" sz="1000" i="1">
                <a:solidFill>
                  <a:schemeClr val="tx1"/>
                </a:solidFill>
              </a:rPr>
              <a:pPr algn="r" defTabSz="924527"/>
              <a:t>3</a:t>
            </a:fld>
            <a:r>
              <a:rPr lang="en-US" sz="1000" i="1" dirty="0">
                <a:solidFill>
                  <a:schemeClr val="tx1"/>
                </a:solidFill>
              </a:rPr>
              <a:t>##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316556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832085"/>
            <a:ext cx="2982324" cy="46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57" tIns="0" rIns="19257" bIns="0" anchor="b"/>
          <a:lstStyle/>
          <a:p>
            <a:pPr defTabSz="924527"/>
            <a:r>
              <a:rPr lang="en-US" sz="1000" i="1" dirty="0">
                <a:solidFill>
                  <a:schemeClr val="tx1"/>
                </a:solidFill>
              </a:rPr>
              <a:t>(c) 2006 National Academy for Software Development - http://academy.devbg.org*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99489" y="8832085"/>
            <a:ext cx="2982324" cy="46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57" tIns="0" rIns="19257" bIns="0" anchor="b"/>
          <a:lstStyle/>
          <a:p>
            <a:pPr algn="r" defTabSz="924527"/>
            <a:fld id="{D3AC7A74-A83C-4B2C-9B12-9C57A3BA2667}" type="slidenum">
              <a:rPr lang="en-US" sz="1000" i="1">
                <a:solidFill>
                  <a:schemeClr val="tx1"/>
                </a:solidFill>
              </a:rPr>
              <a:pPr algn="r" defTabSz="924527"/>
              <a:t>6</a:t>
            </a:fld>
            <a:r>
              <a:rPr lang="en-US" sz="1000" i="1" dirty="0">
                <a:solidFill>
                  <a:schemeClr val="tx1"/>
                </a:solidFill>
              </a:rPr>
              <a:t>##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316556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832085"/>
            <a:ext cx="2982324" cy="46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57" tIns="0" rIns="19257" bIns="0" anchor="b"/>
          <a:lstStyle/>
          <a:p>
            <a:pPr defTabSz="924527"/>
            <a:r>
              <a:rPr lang="en-US" sz="1000" i="1" dirty="0">
                <a:solidFill>
                  <a:schemeClr val="tx1"/>
                </a:solidFill>
              </a:rPr>
              <a:t>(c) 2006 National Academy for Software Development - http://academy.devbg.org*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99489" y="8832085"/>
            <a:ext cx="2982324" cy="46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57" tIns="0" rIns="19257" bIns="0" anchor="b"/>
          <a:lstStyle/>
          <a:p>
            <a:pPr algn="r" defTabSz="924527"/>
            <a:fld id="{D3AC7A74-A83C-4B2C-9B12-9C57A3BA2667}" type="slidenum">
              <a:rPr lang="en-US" sz="1000" i="1">
                <a:solidFill>
                  <a:schemeClr val="tx1"/>
                </a:solidFill>
              </a:rPr>
              <a:pPr algn="r" defTabSz="924527"/>
              <a:t>7</a:t>
            </a:fld>
            <a:r>
              <a:rPr lang="en-US" sz="1000" i="1" dirty="0">
                <a:solidFill>
                  <a:schemeClr val="tx1"/>
                </a:solidFill>
              </a:rPr>
              <a:t>##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316556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832085"/>
            <a:ext cx="2982324" cy="46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57" tIns="0" rIns="19257" bIns="0" anchor="b"/>
          <a:lstStyle/>
          <a:p>
            <a:pPr defTabSz="924527"/>
            <a:r>
              <a:rPr lang="en-US" sz="1000" i="1" dirty="0">
                <a:solidFill>
                  <a:schemeClr val="tx1"/>
                </a:solidFill>
              </a:rPr>
              <a:t>(c) 2006 National Academy for Software Development - http://academy.devbg.org*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99489" y="8832085"/>
            <a:ext cx="2982324" cy="46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57" tIns="0" rIns="19257" bIns="0" anchor="b"/>
          <a:lstStyle/>
          <a:p>
            <a:pPr algn="r" defTabSz="924527"/>
            <a:fld id="{D3AC7A74-A83C-4B2C-9B12-9C57A3BA2667}" type="slidenum">
              <a:rPr lang="en-US" sz="1000" i="1">
                <a:solidFill>
                  <a:schemeClr val="tx1"/>
                </a:solidFill>
              </a:rPr>
              <a:pPr algn="r" defTabSz="924527"/>
              <a:t>11</a:t>
            </a:fld>
            <a:r>
              <a:rPr lang="en-US" sz="1000" i="1" dirty="0">
                <a:solidFill>
                  <a:schemeClr val="tx1"/>
                </a:solidFill>
              </a:rPr>
              <a:t>##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316556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832085"/>
            <a:ext cx="2982324" cy="46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57" tIns="0" rIns="19257" bIns="0" anchor="b"/>
          <a:lstStyle/>
          <a:p>
            <a:pPr defTabSz="924527"/>
            <a:r>
              <a:rPr lang="en-US" sz="1000" i="1" dirty="0">
                <a:solidFill>
                  <a:schemeClr val="tx1"/>
                </a:solidFill>
              </a:rPr>
              <a:t>(c) 2006 National Academy for Software Development - http://academy.devbg.org*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99489" y="8832085"/>
            <a:ext cx="2982324" cy="46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57" tIns="0" rIns="19257" bIns="0" anchor="b"/>
          <a:lstStyle/>
          <a:p>
            <a:pPr algn="r" defTabSz="924527"/>
            <a:fld id="{D3AC7A74-A83C-4B2C-9B12-9C57A3BA2667}" type="slidenum">
              <a:rPr lang="en-US" sz="1000" i="1">
                <a:solidFill>
                  <a:schemeClr val="tx1"/>
                </a:solidFill>
              </a:rPr>
              <a:pPr algn="r" defTabSz="924527"/>
              <a:t>13</a:t>
            </a:fld>
            <a:r>
              <a:rPr lang="en-US" sz="1000" i="1" dirty="0">
                <a:solidFill>
                  <a:schemeClr val="tx1"/>
                </a:solidFill>
              </a:rPr>
              <a:t>##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316556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832085"/>
            <a:ext cx="2982324" cy="46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57" tIns="0" rIns="19257" bIns="0" anchor="b"/>
          <a:lstStyle/>
          <a:p>
            <a:pPr defTabSz="924527"/>
            <a:r>
              <a:rPr lang="en-US" sz="1000" i="1" dirty="0">
                <a:solidFill>
                  <a:schemeClr val="tx1"/>
                </a:solidFill>
              </a:rPr>
              <a:t>(c) 2006 National Academy for Software Development - http://academy.devbg.org*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99489" y="8832085"/>
            <a:ext cx="2982324" cy="46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57" tIns="0" rIns="19257" bIns="0" anchor="b"/>
          <a:lstStyle/>
          <a:p>
            <a:pPr algn="r" defTabSz="924527"/>
            <a:fld id="{D3AC7A74-A83C-4B2C-9B12-9C57A3BA2667}" type="slidenum">
              <a:rPr lang="en-US" sz="1000" i="1">
                <a:solidFill>
                  <a:schemeClr val="tx1"/>
                </a:solidFill>
              </a:rPr>
              <a:pPr algn="r" defTabSz="924527"/>
              <a:t>15</a:t>
            </a:fld>
            <a:r>
              <a:rPr lang="en-US" sz="1000" i="1" dirty="0">
                <a:solidFill>
                  <a:schemeClr val="tx1"/>
                </a:solidFill>
              </a:rPr>
              <a:t>##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316556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832085"/>
            <a:ext cx="2982324" cy="46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57" tIns="0" rIns="19257" bIns="0" anchor="b"/>
          <a:lstStyle/>
          <a:p>
            <a:pPr defTabSz="924527"/>
            <a:r>
              <a:rPr lang="en-US" sz="1000" i="1" dirty="0">
                <a:solidFill>
                  <a:schemeClr val="tx1"/>
                </a:solidFill>
              </a:rPr>
              <a:t>(c) 2006 National Academy for Software Development - http://academy.devbg.org*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99489" y="8832085"/>
            <a:ext cx="2982324" cy="46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57" tIns="0" rIns="19257" bIns="0" anchor="b"/>
          <a:lstStyle/>
          <a:p>
            <a:pPr algn="r" defTabSz="924527"/>
            <a:fld id="{D3AC7A74-A83C-4B2C-9B12-9C57A3BA2667}" type="slidenum">
              <a:rPr lang="en-US" sz="1000" i="1">
                <a:solidFill>
                  <a:schemeClr val="tx1"/>
                </a:solidFill>
              </a:rPr>
              <a:pPr algn="r" defTabSz="924527"/>
              <a:t>20</a:t>
            </a:fld>
            <a:r>
              <a:rPr lang="en-US" sz="1000" i="1" dirty="0">
                <a:solidFill>
                  <a:schemeClr val="tx1"/>
                </a:solidFill>
              </a:rPr>
              <a:t>##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316556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832085"/>
            <a:ext cx="2982324" cy="46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57" tIns="0" rIns="19257" bIns="0" anchor="b"/>
          <a:lstStyle/>
          <a:p>
            <a:pPr defTabSz="924527"/>
            <a:r>
              <a:rPr lang="en-US" sz="1000" i="1" dirty="0">
                <a:solidFill>
                  <a:schemeClr val="tx1"/>
                </a:solidFill>
              </a:rPr>
              <a:t>(c) 2006 National Academy for Software Development - http://academy.devbg.org*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99489" y="8832085"/>
            <a:ext cx="2982324" cy="46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257" tIns="0" rIns="19257" bIns="0" anchor="b"/>
          <a:lstStyle/>
          <a:p>
            <a:pPr algn="r" defTabSz="924527"/>
            <a:fld id="{D3AC7A74-A83C-4B2C-9B12-9C57A3BA2667}" type="slidenum">
              <a:rPr lang="en-US" sz="1000" i="1">
                <a:solidFill>
                  <a:schemeClr val="tx1"/>
                </a:solidFill>
              </a:rPr>
              <a:pPr algn="r" defTabSz="924527"/>
              <a:t>22</a:t>
            </a:fld>
            <a:r>
              <a:rPr lang="en-US" sz="1000" i="1" dirty="0">
                <a:solidFill>
                  <a:schemeClr val="tx1"/>
                </a:solidFill>
              </a:rPr>
              <a:t>##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316556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132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7293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microsoft.com/office/2007/relationships/hdphoto" Target="../media/hdphoto2.wdp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4000" contrast="2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  <p:sldLayoutId id="2147483707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582578"/>
            <a:ext cx="8229600" cy="1465421"/>
          </a:xfrm>
        </p:spPr>
        <p:txBody>
          <a:bodyPr/>
          <a:lstStyle/>
          <a:p>
            <a:r>
              <a:rPr lang="en-US" sz="6000" dirty="0" smtClean="0"/>
              <a:t>Star Debris Apocalypse</a:t>
            </a:r>
            <a:endParaRPr lang="en-US" sz="4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148" y="3182301"/>
            <a:ext cx="8134350" cy="68627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Description, Classes, Interfaces, Hierarchy, Specifics</a:t>
            </a:r>
            <a:endParaRPr lang="bg-BG" dirty="0"/>
          </a:p>
        </p:txBody>
      </p:sp>
      <p:sp>
        <p:nvSpPr>
          <p:cNvPr id="34" name="Text Placeholder 4"/>
          <p:cNvSpPr>
            <a:spLocks noGrp="1"/>
          </p:cNvSpPr>
          <p:nvPr/>
        </p:nvSpPr>
        <p:spPr>
          <a:xfrm>
            <a:off x="457200" y="5081826"/>
            <a:ext cx="3507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Yogi Bear Team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/>
        </p:nvSpPr>
        <p:spPr>
          <a:xfrm>
            <a:off x="492723" y="5757446"/>
            <a:ext cx="301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/>
        </p:nvSpPr>
        <p:spPr>
          <a:xfrm>
            <a:off x="492723" y="6062246"/>
            <a:ext cx="3012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2"/>
              </a:rPr>
              <a:t>academy.telerik.com</a:t>
            </a:r>
            <a:r>
              <a:rPr lang="en-US" dirty="0" smtClean="0"/>
              <a:t>   </a:t>
            </a:r>
            <a:endParaRPr lang="en-US" dirty="0"/>
          </a:p>
        </p:txBody>
      </p:sp>
      <p:pic>
        <p:nvPicPr>
          <p:cNvPr id="8194" name="Picture 2" descr="C:\Dropbox\Work\oop\Lectures\7. OOP Workshop - Game Development\Mushroom_and_butterfly_popcor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498805"/>
            <a:ext cx="3403600" cy="20687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Yogi_Bear_-_CG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1400" y="3810000"/>
            <a:ext cx="1295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5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 smtClean="0"/>
              <a:t>The GameObject class (3)</a:t>
            </a:r>
            <a:endParaRPr lang="bg-BG" sz="4000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Other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fields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TopLeft</a:t>
            </a:r>
            <a:r>
              <a:rPr lang="en-US" dirty="0"/>
              <a:t> – top left coordinates of the object in the </a:t>
            </a:r>
            <a:r>
              <a:rPr lang="en-US" dirty="0" smtClean="0"/>
              <a:t>world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Represented by instance of </a:t>
            </a:r>
            <a:r>
              <a:rPr lang="en-US" dirty="0" err="1" smtClean="0"/>
              <a:t>MatrixCoords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body – defines the body of the object as a char </a:t>
            </a:r>
            <a:r>
              <a:rPr lang="en-US" dirty="0" smtClean="0"/>
              <a:t>matrix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err="1" smtClean="0"/>
              <a:t>IsDestroyed</a:t>
            </a:r>
            <a:r>
              <a:rPr lang="en-US" dirty="0" smtClean="0"/>
              <a:t> – property indicating if the object should be removed from the world</a:t>
            </a:r>
            <a:endParaRPr lang="en-US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10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09047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55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90600" y="1925240"/>
            <a:ext cx="6934200" cy="1929759"/>
          </a:xfrm>
          <a:prstGeom prst="rect">
            <a:avLst/>
          </a:prstGeom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6600" dirty="0" smtClean="0"/>
              <a:t>The </a:t>
            </a:r>
            <a:r>
              <a:rPr lang="en-US" sz="6600" dirty="0" err="1" smtClean="0"/>
              <a:t>BorderBlock</a:t>
            </a:r>
            <a:r>
              <a:rPr lang="en-US" sz="6600" dirty="0" smtClean="0"/>
              <a:t> class</a:t>
            </a:r>
            <a:endParaRPr lang="en-US" sz="66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85800" y="1640680"/>
            <a:ext cx="7924800" cy="569120"/>
          </a:xfrm>
          <a:prstGeom prst="rect">
            <a:avLst/>
          </a:prstGeom>
        </p:spPr>
        <p:txBody>
          <a:bodyPr/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defRPr sz="32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9023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 smtClean="0"/>
              <a:t>The </a:t>
            </a:r>
            <a:r>
              <a:rPr lang="en-US" sz="4000" dirty="0" err="1" smtClean="0"/>
              <a:t>BorderBlock</a:t>
            </a:r>
            <a:r>
              <a:rPr lang="en-US" sz="4000" dirty="0" smtClean="0"/>
              <a:t> class</a:t>
            </a:r>
            <a:endParaRPr lang="bg-BG" sz="4000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Inherits the GameObject class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Describes a indestructible block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Has a constructor, which initializes the body</a:t>
            </a:r>
            <a:r>
              <a:rPr lang="en-US" dirty="0"/>
              <a:t> </a:t>
            </a:r>
            <a:r>
              <a:rPr lang="en-US" dirty="0" smtClean="0"/>
              <a:t>and sets it on given position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It is used for stationary objects as the Earth and the field border, does not Update()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Does not Respond to Collision</a:t>
            </a:r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12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12341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55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066800" y="1676400"/>
            <a:ext cx="6934200" cy="2631490"/>
          </a:xfrm>
          <a:prstGeom prst="rect">
            <a:avLst/>
          </a:prstGeom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6000" dirty="0"/>
              <a:t>The IRenderer </a:t>
            </a:r>
            <a:r>
              <a:rPr lang="en-US" sz="6000" dirty="0" smtClean="0"/>
              <a:t>Interface </a:t>
            </a:r>
            <a:r>
              <a:rPr lang="en-US" sz="6000" dirty="0"/>
              <a:t>and </a:t>
            </a:r>
            <a:r>
              <a:rPr lang="en-US" sz="6000" dirty="0" err="1" smtClean="0"/>
              <a:t>ConsoleRenderer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6173559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 smtClean="0"/>
              <a:t>IRenderer &amp; </a:t>
            </a:r>
            <a:r>
              <a:rPr lang="en-US" sz="4000" dirty="0" err="1" smtClean="0"/>
              <a:t>ConsoleRenderer</a:t>
            </a:r>
            <a:endParaRPr lang="bg-BG" sz="4000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IRenderer – provides interface to methods for displaying </a:t>
            </a:r>
            <a:r>
              <a:rPr lang="en-US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IPrintable</a:t>
            </a:r>
            <a:endParaRPr lang="en-US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EnqueueForRendering</a:t>
            </a:r>
            <a:r>
              <a:rPr lang="en-US" dirty="0"/>
              <a:t> </a:t>
            </a:r>
            <a:r>
              <a:rPr lang="en-US" dirty="0" smtClean="0"/>
              <a:t>– adds a </a:t>
            </a:r>
            <a:r>
              <a:rPr lang="en-US" dirty="0" err="1" smtClean="0"/>
              <a:t>IPrintable</a:t>
            </a:r>
            <a:r>
              <a:rPr lang="en-US" dirty="0" smtClean="0"/>
              <a:t> objects to the rendering queue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RenderAll</a:t>
            </a:r>
            <a:r>
              <a:rPr lang="en-US" dirty="0" smtClean="0"/>
              <a:t> – flushes the rendering queue to the screen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ClearQueue</a:t>
            </a:r>
            <a:r>
              <a:rPr lang="en-US" dirty="0" smtClean="0"/>
              <a:t> – removes all objects from the rendering queue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Should be called after </a:t>
            </a:r>
            <a:r>
              <a:rPr lang="en-US" dirty="0" err="1" smtClean="0"/>
              <a:t>RenderAll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ConsoleRenderer</a:t>
            </a:r>
            <a:r>
              <a:rPr lang="en-US" dirty="0" smtClean="0"/>
              <a:t> – implements IRenderer for console display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14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19726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55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143000" y="1524000"/>
            <a:ext cx="6934200" cy="2631490"/>
          </a:xfrm>
          <a:prstGeom prst="rect">
            <a:avLst/>
          </a:prstGeom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6000" dirty="0" smtClean="0"/>
              <a:t>The </a:t>
            </a:r>
            <a:r>
              <a:rPr lang="en-US" sz="6000" dirty="0" err="1" smtClean="0"/>
              <a:t>MovingObject</a:t>
            </a:r>
            <a:r>
              <a:rPr lang="en-US" sz="6000" dirty="0" smtClean="0"/>
              <a:t>, Ship, Rock and Bullet classes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172458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 err="1" smtClean="0"/>
              <a:t>MovingObject</a:t>
            </a:r>
            <a:r>
              <a:rPr lang="en-US" sz="4000" dirty="0" smtClean="0"/>
              <a:t> &amp; Rock</a:t>
            </a:r>
            <a:endParaRPr lang="bg-BG" sz="4000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MovingObject</a:t>
            </a:r>
            <a:r>
              <a:rPr lang="en-US" dirty="0" smtClean="0"/>
              <a:t> – game object with a speed property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Speed is a vector but in this case it is constant, east-to-west oriented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Has overridden Update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Updates the </a:t>
            </a:r>
            <a:r>
              <a:rPr lang="en-US" dirty="0" err="1" smtClean="0"/>
              <a:t>TopLeft</a:t>
            </a:r>
            <a:r>
              <a:rPr lang="en-US" dirty="0" smtClean="0"/>
              <a:t> by adding Speed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Rock– inherits </a:t>
            </a:r>
            <a:r>
              <a:rPr lang="en-US" dirty="0" err="1" smtClean="0"/>
              <a:t>MovingObject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Overrides </a:t>
            </a:r>
            <a:r>
              <a:rPr lang="en-US" dirty="0" err="1" smtClean="0"/>
              <a:t>RespondToCollision</a:t>
            </a:r>
            <a:r>
              <a:rPr lang="en-US" dirty="0" smtClean="0"/>
              <a:t> to enable a Rock to be destroyed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16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2514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 and Bullet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Inherit </a:t>
            </a:r>
            <a:r>
              <a:rPr lang="en-US" dirty="0" err="1" smtClean="0"/>
              <a:t>GameObject</a:t>
            </a:r>
            <a:r>
              <a:rPr lang="en-US" dirty="0" smtClean="0"/>
              <a:t> directly</a:t>
            </a:r>
          </a:p>
          <a:p>
            <a:r>
              <a:rPr lang="en-US" dirty="0" smtClean="0"/>
              <a:t>Ship has methods for moving up and down and firing</a:t>
            </a:r>
          </a:p>
          <a:p>
            <a:r>
              <a:rPr lang="en-US" dirty="0" smtClean="0"/>
              <a:t>The Fire() method produces Bullets</a:t>
            </a:r>
          </a:p>
          <a:p>
            <a:r>
              <a:rPr lang="en-US" dirty="0" smtClean="0"/>
              <a:t>Bullets, like Rocks travel only in one direction</a:t>
            </a:r>
          </a:p>
          <a:p>
            <a:r>
              <a:rPr lang="en-US" dirty="0" smtClean="0"/>
              <a:t>Ship, Bullet and </a:t>
            </a:r>
            <a:r>
              <a:rPr lang="en-US" dirty="0" err="1" smtClean="0"/>
              <a:t>BorderBlock</a:t>
            </a:r>
            <a:r>
              <a:rPr lang="en-US" dirty="0" smtClean="0"/>
              <a:t> on impact with a </a:t>
            </a:r>
            <a:r>
              <a:rPr lang="en-US" dirty="0" err="1" smtClean="0"/>
              <a:t>MovingObject</a:t>
            </a:r>
            <a:r>
              <a:rPr lang="en-US" dirty="0" smtClean="0"/>
              <a:t> (Rock) trigger some event</a:t>
            </a:r>
          </a:p>
          <a:p>
            <a:r>
              <a:rPr lang="en-US" dirty="0" smtClean="0"/>
              <a:t>This is handled by the </a:t>
            </a:r>
            <a:r>
              <a:rPr lang="en-US" dirty="0" err="1" smtClean="0"/>
              <a:t>CollisionDispatcher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84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5000"/>
            <a:ext cx="7391400" cy="1981200"/>
          </a:xfrm>
        </p:spPr>
        <p:txBody>
          <a:bodyPr/>
          <a:lstStyle/>
          <a:p>
            <a:pPr algn="ctr">
              <a:spcBef>
                <a:spcPts val="1800"/>
              </a:spcBef>
              <a:spcAft>
                <a:spcPts val="1200"/>
              </a:spcAft>
            </a:pPr>
            <a:r>
              <a:rPr lang="en-US" sz="6600" dirty="0" smtClean="0"/>
              <a:t>Collision Dispatcher</a:t>
            </a:r>
            <a:br>
              <a:rPr lang="en-US" sz="6600" dirty="0" smtClean="0"/>
            </a:br>
            <a:r>
              <a:rPr lang="en-US" sz="6600" dirty="0" smtClean="0"/>
              <a:t> </a:t>
            </a:r>
            <a:br>
              <a:rPr lang="en-US" sz="6600" dirty="0" smtClean="0"/>
            </a:br>
            <a:r>
              <a:rPr lang="en-US" sz="6600" dirty="0" smtClean="0"/>
              <a:t>Class</a:t>
            </a:r>
            <a:endParaRPr lang="en-US" sz="6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Dispatcher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02659"/>
            <a:ext cx="8686800" cy="5791200"/>
          </a:xfrm>
        </p:spPr>
        <p:txBody>
          <a:bodyPr/>
          <a:lstStyle/>
          <a:p>
            <a:r>
              <a:rPr lang="en-US" dirty="0" smtClean="0"/>
              <a:t>Checks whether a </a:t>
            </a:r>
            <a:r>
              <a:rPr lang="en-US" dirty="0" err="1" smtClean="0"/>
              <a:t>MovingObject</a:t>
            </a:r>
            <a:r>
              <a:rPr lang="en-US" dirty="0" smtClean="0"/>
              <a:t> is overlapping another  </a:t>
            </a:r>
            <a:r>
              <a:rPr lang="en-US" dirty="0" err="1" smtClean="0"/>
              <a:t>GameObject</a:t>
            </a:r>
            <a:endParaRPr lang="en-US" dirty="0"/>
          </a:p>
          <a:p>
            <a:r>
              <a:rPr lang="en-US" dirty="0" smtClean="0"/>
              <a:t>Throws </a:t>
            </a:r>
            <a:r>
              <a:rPr lang="en-US" dirty="0" err="1" smtClean="0"/>
              <a:t>GameOver</a:t>
            </a:r>
            <a:r>
              <a:rPr lang="en-US" dirty="0" smtClean="0"/>
              <a:t> Exception??? - no</a:t>
            </a:r>
          </a:p>
          <a:p>
            <a:r>
              <a:rPr lang="en-US" dirty="0" smtClean="0"/>
              <a:t>Makes </a:t>
            </a:r>
            <a:r>
              <a:rPr lang="en-US" dirty="0" err="1" smtClean="0"/>
              <a:t>GameObject</a:t>
            </a:r>
            <a:r>
              <a:rPr lang="en-US" dirty="0" smtClean="0"/>
              <a:t> Respond to Collision</a:t>
            </a:r>
          </a:p>
          <a:p>
            <a:r>
              <a:rPr lang="en-US" dirty="0" smtClean="0"/>
              <a:t>Counts number of collisions and lives left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4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6088" indent="-446088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tabLst/>
              <a:defRPr/>
            </a:pPr>
            <a:r>
              <a:rPr lang="en-US" dirty="0" smtClean="0"/>
              <a:t>Overview</a:t>
            </a:r>
          </a:p>
          <a:p>
            <a:pPr marL="446088" indent="-446088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tabLst/>
              <a:defRPr/>
            </a:pPr>
            <a:r>
              <a:rPr lang="en-US" dirty="0"/>
              <a:t>The GameObject </a:t>
            </a:r>
            <a:r>
              <a:rPr lang="en-US" dirty="0" smtClean="0"/>
              <a:t>class </a:t>
            </a:r>
          </a:p>
          <a:p>
            <a:pPr marL="446088" indent="-446088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tabLst/>
              <a:defRPr/>
            </a:pPr>
            <a:r>
              <a:rPr lang="en-US" dirty="0" smtClean="0"/>
              <a:t>The </a:t>
            </a:r>
            <a:r>
              <a:rPr lang="en-US" dirty="0" err="1" smtClean="0"/>
              <a:t>BorderBlock</a:t>
            </a:r>
            <a:r>
              <a:rPr lang="en-US" dirty="0" smtClean="0"/>
              <a:t> class</a:t>
            </a:r>
          </a:p>
          <a:p>
            <a:pPr marL="446088" indent="-446088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tabLst/>
              <a:defRPr/>
            </a:pPr>
            <a:r>
              <a:rPr lang="en-US" dirty="0"/>
              <a:t>The IRenderer interface and </a:t>
            </a:r>
            <a:r>
              <a:rPr lang="en-US" dirty="0" err="1" smtClean="0"/>
              <a:t>ConsoleRenderer</a:t>
            </a:r>
            <a:endParaRPr lang="en-US" dirty="0" smtClean="0"/>
          </a:p>
          <a:p>
            <a:pPr marL="446088" indent="-446088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tabLst/>
              <a:defRPr/>
            </a:pPr>
            <a:r>
              <a:rPr lang="en-US" dirty="0"/>
              <a:t>The </a:t>
            </a:r>
            <a:r>
              <a:rPr lang="en-US" dirty="0" err="1" smtClean="0"/>
              <a:t>MovingObject</a:t>
            </a:r>
            <a:r>
              <a:rPr lang="en-US" dirty="0" smtClean="0"/>
              <a:t>, Ship, Rock, Bullet classes</a:t>
            </a:r>
          </a:p>
          <a:p>
            <a:pPr marL="446088" indent="-446088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tabLst/>
              <a:defRPr/>
            </a:pPr>
            <a:r>
              <a:rPr lang="en-US" dirty="0" smtClean="0"/>
              <a:t>The IUserInterface and </a:t>
            </a:r>
            <a:r>
              <a:rPr lang="en-US" dirty="0" err="1" smtClean="0"/>
              <a:t>KeyboardInterface</a:t>
            </a:r>
            <a:endParaRPr lang="en-US" dirty="0" smtClean="0"/>
          </a:p>
          <a:p>
            <a:pPr marL="446088" indent="-446088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tabLst/>
              <a:defRPr/>
            </a:pPr>
            <a:r>
              <a:rPr lang="en-US" dirty="0" smtClean="0"/>
              <a:t>The </a:t>
            </a:r>
            <a:r>
              <a:rPr lang="en-US" dirty="0" err="1" smtClean="0"/>
              <a:t>CollisionDispather</a:t>
            </a:r>
            <a:endParaRPr lang="en-US" dirty="0" smtClean="0"/>
          </a:p>
          <a:p>
            <a:pPr marL="446088" indent="-446088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tabLst/>
              <a:defRPr/>
            </a:pPr>
            <a:r>
              <a:rPr lang="en-US" dirty="0" smtClean="0"/>
              <a:t>The Engine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5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55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90600" y="2057400"/>
            <a:ext cx="6934200" cy="1754326"/>
          </a:xfrm>
          <a:prstGeom prst="rect">
            <a:avLst/>
          </a:prstGeom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6000" dirty="0" smtClean="0"/>
              <a:t>The IUserInterface and Keyboard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69461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52400"/>
            <a:ext cx="7696200" cy="838200"/>
          </a:xfrm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3600" dirty="0" smtClean="0"/>
              <a:t>IUserInterface &amp; </a:t>
            </a:r>
            <a:br>
              <a:rPr lang="en-US" sz="3600" dirty="0" smtClean="0"/>
            </a:br>
            <a:r>
              <a:rPr lang="en-US" sz="3600" dirty="0" err="1" smtClean="0"/>
              <a:t>KeyboardInterface</a:t>
            </a:r>
            <a:endParaRPr lang="bg-BG" sz="4000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715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IUserInterface</a:t>
            </a:r>
            <a:r>
              <a:rPr lang="en-US" dirty="0"/>
              <a:t> </a:t>
            </a:r>
            <a:r>
              <a:rPr lang="en-US" dirty="0" smtClean="0"/>
              <a:t>– provides processing of user input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ProcessInput</a:t>
            </a:r>
            <a:r>
              <a:rPr lang="en-US" dirty="0" smtClean="0"/>
              <a:t> method – checks for user input and signals the appropriate events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OnActionPressed</a:t>
            </a:r>
            <a:r>
              <a:rPr lang="en-US" dirty="0" smtClean="0"/>
              <a:t>, </a:t>
            </a:r>
            <a:r>
              <a:rPr lang="en-US" dirty="0" err="1" smtClean="0"/>
              <a:t>OnUpPressed</a:t>
            </a:r>
            <a:r>
              <a:rPr lang="en-US" dirty="0" smtClean="0"/>
              <a:t>, </a:t>
            </a:r>
            <a:r>
              <a:rPr lang="en-US" dirty="0" err="1" smtClean="0"/>
              <a:t>OnDownPressed</a:t>
            </a:r>
            <a:r>
              <a:rPr lang="en-US" dirty="0" smtClean="0"/>
              <a:t>, </a:t>
            </a:r>
            <a:r>
              <a:rPr lang="en-US" dirty="0" err="1" smtClean="0"/>
              <a:t>OnMinePressed</a:t>
            </a:r>
            <a:endParaRPr lang="en-US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Events for action (e.g. "shoot" ), move up and move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Keyboard – implements </a:t>
            </a:r>
            <a:r>
              <a:rPr lang="en-US" dirty="0" err="1" smtClean="0"/>
              <a:t>IUserInterface</a:t>
            </a:r>
            <a:r>
              <a:rPr lang="en-US" dirty="0" smtClean="0"/>
              <a:t> for keyboard interaction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21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971066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55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86000" y="2057400"/>
            <a:ext cx="4724400" cy="1929759"/>
          </a:xfrm>
          <a:prstGeom prst="rect">
            <a:avLst/>
          </a:prstGeom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6600" dirty="0" smtClean="0"/>
              <a:t>The </a:t>
            </a:r>
            <a:br>
              <a:rPr lang="en-US" sz="6600" dirty="0" smtClean="0"/>
            </a:br>
            <a:r>
              <a:rPr lang="en-US" sz="6600" dirty="0" smtClean="0"/>
              <a:t>Engine Class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643823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52400"/>
            <a:ext cx="7696200" cy="838200"/>
          </a:xfrm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3600" dirty="0" smtClean="0"/>
              <a:t>The Engine Class</a:t>
            </a:r>
            <a:endParaRPr lang="bg-BG" sz="4000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715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Manages game objects, user interface and visualization; all public methods are virtual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Uses a IUserInterface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Uses a IRenderer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Has several GameObject lists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allObjects</a:t>
            </a:r>
            <a:endParaRPr lang="en-US" dirty="0" smtClean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movingObjects</a:t>
            </a:r>
            <a:endParaRPr lang="en-US" dirty="0" smtClean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staticObjects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Has a separate Ship object list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For control over the player ship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Has methods for controlling the Ship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23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48265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52400"/>
            <a:ext cx="7696200" cy="838200"/>
          </a:xfrm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3600" dirty="0" smtClean="0"/>
              <a:t>The Engine Class (2)</a:t>
            </a:r>
            <a:endParaRPr lang="bg-BG" sz="4000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715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Important members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AddObject</a:t>
            </a:r>
            <a:r>
              <a:rPr lang="en-US" dirty="0" smtClean="0"/>
              <a:t> method – adds a </a:t>
            </a:r>
            <a:r>
              <a:rPr lang="en-US" dirty="0" err="1" smtClean="0"/>
              <a:t>GameObject</a:t>
            </a:r>
            <a:r>
              <a:rPr lang="en-US" dirty="0" smtClean="0"/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Run method – starts a "game loop":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Draws the scene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Checks for input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Clears the rendering queue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Calls Update for all objects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Calls </a:t>
            </a:r>
            <a:r>
              <a:rPr lang="en-US" dirty="0" err="1" smtClean="0"/>
              <a:t>ProduceObjects</a:t>
            </a:r>
            <a:r>
              <a:rPr lang="en-US" dirty="0" smtClean="0"/>
              <a:t> for all objects and collects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Removes all destroyed objects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Adds all produced objects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Catches an Exception which breaks the loop - no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24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73497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52600" y="2971800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5" name="TextBox 4"/>
          <p:cNvSpPr txBox="1"/>
          <p:nvPr/>
        </p:nvSpPr>
        <p:spPr>
          <a:xfrm>
            <a:off x="6158093" y="6412468"/>
            <a:ext cx="290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 smtClean="0">
                <a:hlinkClick r:id="rId2"/>
              </a:rPr>
              <a:t>http://academy.telerik.com</a:t>
            </a:r>
            <a:endParaRPr lang="en-US" sz="1800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sz="3800" dirty="0" smtClean="0"/>
              <a:t>SDA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10020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55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447800" y="1953753"/>
            <a:ext cx="6019800" cy="1578894"/>
          </a:xfrm>
          <a:prstGeom prst="rect">
            <a:avLst/>
          </a:prstGeom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5400" dirty="0"/>
              <a:t>Star Debris Apocalypse</a:t>
            </a:r>
            <a:endParaRPr lang="en-US" sz="48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33400" y="3698080"/>
            <a:ext cx="7924800" cy="569120"/>
          </a:xfrm>
          <a:prstGeom prst="rect">
            <a:avLst/>
          </a:prstGeom>
        </p:spPr>
        <p:txBody>
          <a:bodyPr/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defRPr sz="32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360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"/>
            <a:ext cx="9144000" cy="685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3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818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 smtClean="0"/>
              <a:t>SDA API</a:t>
            </a:r>
            <a:endParaRPr lang="bg-BG" sz="40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5</a:t>
            </a:fld>
            <a:endParaRPr lang="en-US" sz="110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Provides an API for a matrix-based game of SDA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Important classes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GameObject – base class for objects in the game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IRenderer</a:t>
            </a:r>
            <a:r>
              <a:rPr lang="en-US" dirty="0" smtClean="0"/>
              <a:t> – interface for rendering objects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IUserInterface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– interface for handling input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Engine – runs the game, checks for input and renders the scene</a:t>
            </a:r>
            <a:endParaRPr lang="en-US" dirty="0" smtClean="0">
              <a:solidFill>
                <a:srgbClr val="46A6BD">
                  <a:lumMod val="20000"/>
                  <a:lumOff val="80000"/>
                </a:srgbClr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CollisionDispatcher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notifies objects of their collisions</a:t>
            </a:r>
            <a:endParaRPr lang="en-US" dirty="0">
              <a:solidFill>
                <a:srgbClr val="46A6BD">
                  <a:lumMod val="20000"/>
                  <a:lumOff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86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55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102518" y="838200"/>
            <a:ext cx="6934200" cy="789447"/>
          </a:xfrm>
          <a:prstGeom prst="rect">
            <a:avLst/>
          </a:prstGeom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5400" smtClean="0">
                <a:solidFill>
                  <a:srgbClr val="CCFF33"/>
                </a:solidFill>
                <a:effectLst>
                  <a:outerShdw blurRad="30000" dist="30000" dir="2700000" algn="tl" rotWithShape="0">
                    <a:srgbClr val="30356E">
                      <a:shade val="45000"/>
                      <a:satMod val="150000"/>
                      <a:alpha val="90000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SDA API</a:t>
            </a:r>
            <a:endParaRPr lang="en-US" sz="48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85800" y="1640680"/>
            <a:ext cx="7924800" cy="569120"/>
          </a:xfrm>
          <a:prstGeom prst="rect">
            <a:avLst/>
          </a:prstGeom>
        </p:spPr>
        <p:txBody>
          <a:bodyPr/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defRPr sz="32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76" y="2222833"/>
            <a:ext cx="9144000" cy="418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659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55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181100" y="2187388"/>
            <a:ext cx="6934200" cy="1754326"/>
          </a:xfrm>
          <a:prstGeom prst="rect">
            <a:avLst/>
          </a:prstGeom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6000" dirty="0" smtClean="0"/>
              <a:t>The GameObject class</a:t>
            </a:r>
            <a:endParaRPr lang="en-US" sz="60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85800" y="1640680"/>
            <a:ext cx="7924800" cy="569120"/>
          </a:xfrm>
          <a:prstGeom prst="rect">
            <a:avLst/>
          </a:prstGeom>
        </p:spPr>
        <p:txBody>
          <a:bodyPr/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defRPr sz="32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7013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 smtClean="0"/>
              <a:t>The GameObject class</a:t>
            </a:r>
            <a:endParaRPr lang="bg-BG" sz="4000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Base class for all objects in the game world</a:t>
            </a:r>
            <a:endParaRPr lang="en-US" sz="26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Abstract class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Implements the </a:t>
            </a:r>
            <a:r>
              <a:rPr lang="en-US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IPrintable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interface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a Print method – returns a char matrix for visualization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Used by the </a:t>
            </a:r>
            <a:r>
              <a:rPr lang="en-US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IRenderer</a:t>
            </a:r>
            <a:endParaRPr lang="en-US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8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14564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 smtClean="0"/>
              <a:t>The GameObject class (2)</a:t>
            </a:r>
            <a:endParaRPr lang="bg-BG" sz="4000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Implements the </a:t>
            </a:r>
            <a:r>
              <a:rPr lang="en-US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IObjectProducer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interface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Enables objects to produce other objects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Implements the </a:t>
            </a:r>
            <a:r>
              <a:rPr lang="en-US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ICollidable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interface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Enables objects to participate and respond to collisions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The Update method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Abstract method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Inheriting classes implement their behavior there</a:t>
            </a:r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523706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5c0ed1f3aaa5b921b3638c123e4eb489bc123"/>
</p:tagLst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2548</TotalTime>
  <Words>1140</Words>
  <Application>Microsoft Office PowerPoint</Application>
  <PresentationFormat>On-screen Show (4:3)</PresentationFormat>
  <Paragraphs>179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Cambria</vt:lpstr>
      <vt:lpstr>Consolas</vt:lpstr>
      <vt:lpstr>Corbel</vt:lpstr>
      <vt:lpstr>Wingdings 2</vt:lpstr>
      <vt:lpstr>Telerik Academy</vt:lpstr>
      <vt:lpstr>Star Debris Apocalypse</vt:lpstr>
      <vt:lpstr>Contents</vt:lpstr>
      <vt:lpstr>Star Debris Apocalypse</vt:lpstr>
      <vt:lpstr>PowerPoint Presentation</vt:lpstr>
      <vt:lpstr>SDA API</vt:lpstr>
      <vt:lpstr>SDA API</vt:lpstr>
      <vt:lpstr>The GameObject class</vt:lpstr>
      <vt:lpstr>The GameObject class</vt:lpstr>
      <vt:lpstr>The GameObject class (2)</vt:lpstr>
      <vt:lpstr>The GameObject class (3)</vt:lpstr>
      <vt:lpstr>The BorderBlock class</vt:lpstr>
      <vt:lpstr>The BorderBlock class</vt:lpstr>
      <vt:lpstr>The IRenderer Interface and ConsoleRenderer</vt:lpstr>
      <vt:lpstr>IRenderer &amp; ConsoleRenderer</vt:lpstr>
      <vt:lpstr>The MovingObject, Ship, Rock and Bullet classes</vt:lpstr>
      <vt:lpstr>MovingObject &amp; Rock</vt:lpstr>
      <vt:lpstr>Ship and Bullet</vt:lpstr>
      <vt:lpstr>Collision Dispatcher   Class</vt:lpstr>
      <vt:lpstr>Collision Dispatcher</vt:lpstr>
      <vt:lpstr>The IUserInterface and Keyboard</vt:lpstr>
      <vt:lpstr>IUserInterface &amp;  KeyboardInterface</vt:lpstr>
      <vt:lpstr>The  Engine Class</vt:lpstr>
      <vt:lpstr>The Engine Class</vt:lpstr>
      <vt:lpstr>The Engine Class (2)</vt:lpstr>
      <vt:lpstr>SDA</vt:lpstr>
    </vt:vector>
  </TitlesOfParts>
  <Company>Telerik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- Defining Classes</dc:title>
  <dc:subject>Telerik Software Academy</dc:subject>
  <dc:creator>Svetlin Nakov</dc:creator>
  <cp:keywords>C#, course, telerik software academy, free courses for developers, OOP, object-oriented programming</cp:keywords>
  <cp:lastModifiedBy>Teodor Kostadinov</cp:lastModifiedBy>
  <cp:revision>615</cp:revision>
  <dcterms:created xsi:type="dcterms:W3CDTF">2007-12-08T16:03:35Z</dcterms:created>
  <dcterms:modified xsi:type="dcterms:W3CDTF">2014-05-11T15:34:52Z</dcterms:modified>
  <cp:category>software engineering</cp:category>
</cp:coreProperties>
</file>